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84" r:id="rId2"/>
    <p:sldId id="378" r:id="rId3"/>
    <p:sldId id="361" r:id="rId4"/>
    <p:sldId id="377" r:id="rId5"/>
    <p:sldId id="408" r:id="rId6"/>
    <p:sldId id="409" r:id="rId7"/>
    <p:sldId id="385" r:id="rId8"/>
    <p:sldId id="386" r:id="rId9"/>
    <p:sldId id="413" r:id="rId10"/>
    <p:sldId id="414" r:id="rId11"/>
    <p:sldId id="406" r:id="rId12"/>
    <p:sldId id="407" r:id="rId13"/>
    <p:sldId id="412" r:id="rId14"/>
    <p:sldId id="395" r:id="rId15"/>
    <p:sldId id="396" r:id="rId16"/>
    <p:sldId id="399" r:id="rId17"/>
    <p:sldId id="400" r:id="rId18"/>
    <p:sldId id="415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CBC4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7750-9A89-9544-8AA1-625BC505E967}" type="datetimeFigureOut">
              <a:rPr lang="es-CO" smtClean="0"/>
              <a:t>17/05/22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7D4B6-B205-9946-9722-583ADCF229E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0414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rma&#10;&#10;Descripción generada automáticamente con confianza media">
            <a:extLst>
              <a:ext uri="{FF2B5EF4-FFF2-40B4-BE49-F238E27FC236}">
                <a16:creationId xmlns:a16="http://schemas.microsoft.com/office/drawing/2014/main" id="{1596D0A1-23E9-1641-A40A-27496732E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40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2B969E7A-F083-5B49-92E2-C46C5C1552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4081" y="4634090"/>
            <a:ext cx="248563" cy="24856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55ACAFB-5EB0-6D47-978B-C010A0CF5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515992"/>
            <a:ext cx="5758678" cy="202984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s-ES" dirty="0"/>
              <a:t>Clic</a:t>
            </a:r>
            <a:endParaRPr lang="es-CO" dirty="0"/>
          </a:p>
        </p:txBody>
      </p:sp>
      <p:sp>
        <p:nvSpPr>
          <p:cNvPr id="59" name="Marcador de texto 4">
            <a:extLst>
              <a:ext uri="{FF2B5EF4-FFF2-40B4-BE49-F238E27FC236}">
                <a16:creationId xmlns:a16="http://schemas.microsoft.com/office/drawing/2014/main" id="{B4405763-FF43-7544-BB5E-9B01B7BAF4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9938" y="4581710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Celular</a:t>
            </a:r>
            <a:endParaRPr lang="es-CO" dirty="0"/>
          </a:p>
        </p:txBody>
      </p:sp>
      <p:sp>
        <p:nvSpPr>
          <p:cNvPr id="60" name="Marcador de texto 4">
            <a:extLst>
              <a:ext uri="{FF2B5EF4-FFF2-40B4-BE49-F238E27FC236}">
                <a16:creationId xmlns:a16="http://schemas.microsoft.com/office/drawing/2014/main" id="{FE2ECC71-25F7-A149-9107-345D691D92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09938" y="4244771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Empresa</a:t>
            </a:r>
            <a:endParaRPr lang="es-CO" dirty="0"/>
          </a:p>
        </p:txBody>
      </p:sp>
      <p:sp>
        <p:nvSpPr>
          <p:cNvPr id="61" name="Marcador de texto 4">
            <a:extLst>
              <a:ext uri="{FF2B5EF4-FFF2-40B4-BE49-F238E27FC236}">
                <a16:creationId xmlns:a16="http://schemas.microsoft.com/office/drawing/2014/main" id="{EF1DBCA9-0F54-3F47-92D9-913DEB607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09939" y="3890721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Nombre</a:t>
            </a:r>
            <a:endParaRPr lang="es-CO" dirty="0"/>
          </a:p>
        </p:txBody>
      </p:sp>
      <p:pic>
        <p:nvPicPr>
          <p:cNvPr id="62" name="Gráfico 61" descr="Contorno">
            <a:extLst>
              <a:ext uri="{FF2B5EF4-FFF2-40B4-BE49-F238E27FC236}">
                <a16:creationId xmlns:a16="http://schemas.microsoft.com/office/drawing/2014/main" id="{99DA3F3A-0A62-834C-AE32-622B51599B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8385" y="4946759"/>
            <a:ext cx="319953" cy="319953"/>
          </a:xfrm>
          <a:prstGeom prst="rect">
            <a:avLst/>
          </a:prstGeom>
        </p:spPr>
      </p:pic>
      <p:sp>
        <p:nvSpPr>
          <p:cNvPr id="10" name="Marcador de texto 4">
            <a:extLst>
              <a:ext uri="{FF2B5EF4-FFF2-40B4-BE49-F238E27FC236}">
                <a16:creationId xmlns:a16="http://schemas.microsoft.com/office/drawing/2014/main" id="{AB0B3209-2575-0A45-9764-1D7501A8F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9938" y="4946759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Correo</a:t>
            </a:r>
            <a:endParaRPr lang="es-CO" dirty="0"/>
          </a:p>
        </p:txBody>
      </p:sp>
      <p:sp>
        <p:nvSpPr>
          <p:cNvPr id="12" name="Marcador de texto 4">
            <a:extLst>
              <a:ext uri="{FF2B5EF4-FFF2-40B4-BE49-F238E27FC236}">
                <a16:creationId xmlns:a16="http://schemas.microsoft.com/office/drawing/2014/main" id="{24C44F4F-B094-EF41-8893-B7391D25E4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09938" y="5310498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s-ES" dirty="0"/>
              <a:t>Fecha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4851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23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Escala de tiempo&#10;&#10;Descripción generada automáticamente">
            <a:extLst>
              <a:ext uri="{FF2B5EF4-FFF2-40B4-BE49-F238E27FC236}">
                <a16:creationId xmlns:a16="http://schemas.microsoft.com/office/drawing/2014/main" id="{72CFCD55-9B5C-7145-A7C3-E4780C4C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40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2B969E7A-F083-5B49-92E2-C46C5C1552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5298" y="5602294"/>
            <a:ext cx="248563" cy="248563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55ACAFB-5EB0-6D47-978B-C010A0CF5B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0898" y="4852076"/>
            <a:ext cx="3444742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1CCBC4"/>
                </a:solidFill>
                <a:latin typeface="+mn-lt"/>
              </a:defRPr>
            </a:lvl1pPr>
          </a:lstStyle>
          <a:p>
            <a:pPr lvl="0"/>
            <a:r>
              <a:rPr lang="es-ES" dirty="0"/>
              <a:t>Clic para escribir nombre</a:t>
            </a:r>
            <a:endParaRPr lang="es-CO" dirty="0"/>
          </a:p>
        </p:txBody>
      </p:sp>
      <p:sp>
        <p:nvSpPr>
          <p:cNvPr id="59" name="Marcador de texto 4">
            <a:extLst>
              <a:ext uri="{FF2B5EF4-FFF2-40B4-BE49-F238E27FC236}">
                <a16:creationId xmlns:a16="http://schemas.microsoft.com/office/drawing/2014/main" id="{B4405763-FF43-7544-BB5E-9B01B7BAF4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0898" y="5895953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1pPr>
          </a:lstStyle>
          <a:p>
            <a:pPr lvl="0"/>
            <a:r>
              <a:rPr lang="es-ES" dirty="0"/>
              <a:t>Clic para escribir correo electrónico</a:t>
            </a:r>
            <a:endParaRPr lang="es-CO" dirty="0"/>
          </a:p>
        </p:txBody>
      </p:sp>
      <p:sp>
        <p:nvSpPr>
          <p:cNvPr id="60" name="Marcador de texto 4">
            <a:extLst>
              <a:ext uri="{FF2B5EF4-FFF2-40B4-BE49-F238E27FC236}">
                <a16:creationId xmlns:a16="http://schemas.microsoft.com/office/drawing/2014/main" id="{FE2ECC71-25F7-A149-9107-345D691D92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20898" y="5556990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1pPr>
          </a:lstStyle>
          <a:p>
            <a:pPr lvl="0"/>
            <a:r>
              <a:rPr lang="es-ES" dirty="0"/>
              <a:t>Clic para escribir celular</a:t>
            </a:r>
            <a:endParaRPr lang="es-CO" dirty="0"/>
          </a:p>
        </p:txBody>
      </p:sp>
      <p:sp>
        <p:nvSpPr>
          <p:cNvPr id="61" name="Marcador de texto 4">
            <a:extLst>
              <a:ext uri="{FF2B5EF4-FFF2-40B4-BE49-F238E27FC236}">
                <a16:creationId xmlns:a16="http://schemas.microsoft.com/office/drawing/2014/main" id="{EF1DBCA9-0F54-3F47-92D9-913DEB6078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0899" y="5204964"/>
            <a:ext cx="3444740" cy="31995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1pPr>
          </a:lstStyle>
          <a:p>
            <a:pPr lvl="0"/>
            <a:r>
              <a:rPr lang="es-ES" dirty="0"/>
              <a:t>Clic para escribir cargo</a:t>
            </a:r>
            <a:endParaRPr lang="es-CO" dirty="0"/>
          </a:p>
        </p:txBody>
      </p:sp>
      <p:pic>
        <p:nvPicPr>
          <p:cNvPr id="62" name="Gráfico 61" descr="Contorno">
            <a:extLst>
              <a:ext uri="{FF2B5EF4-FFF2-40B4-BE49-F238E27FC236}">
                <a16:creationId xmlns:a16="http://schemas.microsoft.com/office/drawing/2014/main" id="{99DA3F3A-0A62-834C-AE32-622B51599B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9602" y="5914963"/>
            <a:ext cx="319953" cy="31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02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25501F7-734B-1144-91BF-C5CC93069CDC}"/>
              </a:ext>
            </a:extLst>
          </p:cNvPr>
          <p:cNvGrpSpPr/>
          <p:nvPr userDrawn="1"/>
        </p:nvGrpSpPr>
        <p:grpSpPr>
          <a:xfrm>
            <a:off x="0" y="0"/>
            <a:ext cx="12208765" cy="6880415"/>
            <a:chOff x="0" y="0"/>
            <a:chExt cx="12208765" cy="6880415"/>
          </a:xfrm>
        </p:grpSpPr>
        <p:pic>
          <p:nvPicPr>
            <p:cNvPr id="18" name="Imagen 17" descr="Interfaz de usuario gráfica&#10;&#10;Descripción generada automáticamente con confianza media">
              <a:extLst>
                <a:ext uri="{FF2B5EF4-FFF2-40B4-BE49-F238E27FC236}">
                  <a16:creationId xmlns:a16="http://schemas.microsoft.com/office/drawing/2014/main" id="{EB3E8CE1-BDB7-574B-B44B-5ABC06F24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208765" cy="6880415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D102E62-784C-9642-8E5E-C7DF5F8CE6A6}"/>
                </a:ext>
              </a:extLst>
            </p:cNvPr>
            <p:cNvSpPr/>
            <p:nvPr userDrawn="1"/>
          </p:nvSpPr>
          <p:spPr>
            <a:xfrm>
              <a:off x="10891520" y="299057"/>
              <a:ext cx="1158240" cy="144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5E02FFF9-E2F3-E542-8900-CEF15A9C697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1" y="384312"/>
            <a:ext cx="5685181" cy="6361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rgbClr val="1CCBC4"/>
                </a:solidFill>
                <a:latin typeface="+mn-lt"/>
              </a:defRPr>
            </a:lvl1pPr>
          </a:lstStyle>
          <a:p>
            <a:r>
              <a:rPr lang="es-ES" dirty="0"/>
              <a:t>Clic para agregar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E506BAFD-A10E-9742-BFB0-7C1A6D57DD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1" y="1193330"/>
            <a:ext cx="9793356" cy="8109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Clic para agregar texto</a:t>
            </a:r>
            <a:endParaRPr lang="es-CO" dirty="0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DF4609C-A7E9-0041-A37D-4F06ABABE9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83127" y="299057"/>
            <a:ext cx="566633" cy="7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5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hombre con una gorra negra&#10;&#10;Descripción generada automáticamente con confianza media">
            <a:extLst>
              <a:ext uri="{FF2B5EF4-FFF2-40B4-BE49-F238E27FC236}">
                <a16:creationId xmlns:a16="http://schemas.microsoft.com/office/drawing/2014/main" id="{295A3DE8-8B0E-034F-961B-39DCA09771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779" y="0"/>
            <a:ext cx="12202779" cy="6880485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38A74FF-4F38-B049-A88A-6743F89957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6660" y="1510747"/>
            <a:ext cx="4823791" cy="17155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Clic para agregar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C70F0A5D-E195-8B44-B348-49024204ED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76660" y="3631730"/>
            <a:ext cx="4823791" cy="8109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Clic para agregar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5771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67847ACA-CA55-3B45-9BD2-B0F6637E7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4407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33D9452-DCF0-6B42-B00C-47A2F7E3CB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6660" y="1510747"/>
            <a:ext cx="4823791" cy="17155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Clic para agregar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60C8275C-DBC5-3348-8A15-1036B31A32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76660" y="3631730"/>
            <a:ext cx="4823791" cy="8109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Clic para agregar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9068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Un joven con una playera de color azul con letras blancas&#10;&#10;Descripción generada automáticamente con confianza baja">
            <a:extLst>
              <a:ext uri="{FF2B5EF4-FFF2-40B4-BE49-F238E27FC236}">
                <a16:creationId xmlns:a16="http://schemas.microsoft.com/office/drawing/2014/main" id="{250A883D-681E-DA47-918E-62FD4CC24E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967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92796DCA-74BF-6F44-AF07-71136E418D3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6660" y="1510747"/>
            <a:ext cx="4823791" cy="17155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Clic para agregar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F910E6D-4F60-8C4E-9685-8F6E8C79B8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76660" y="3631730"/>
            <a:ext cx="4823791" cy="8109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Clic para agregar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1483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Hombre parado enfrente de una caja de cartón&#10;&#10;Descripción generada automáticamente con confianza media">
            <a:extLst>
              <a:ext uri="{FF2B5EF4-FFF2-40B4-BE49-F238E27FC236}">
                <a16:creationId xmlns:a16="http://schemas.microsoft.com/office/drawing/2014/main" id="{C13E7C5F-E7D3-2D4B-941F-1FF69ACF9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0967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F0504920-6D86-C54E-AEA3-69D429A708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6660" y="1510747"/>
            <a:ext cx="4823791" cy="17155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Clic para agregar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9222B6E-63BE-8C47-8E8A-5CC18A48EC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76660" y="3631730"/>
            <a:ext cx="4823791" cy="8109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Clic para agregar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3578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interior, persona, tabla, hombre&#10;&#10;Descripción generada automáticamente">
            <a:extLst>
              <a:ext uri="{FF2B5EF4-FFF2-40B4-BE49-F238E27FC236}">
                <a16:creationId xmlns:a16="http://schemas.microsoft.com/office/drawing/2014/main" id="{B628AA6B-29D8-AE4C-84F8-42970CD47B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9327" cy="687853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A173368C-3D4C-4F49-BDEC-FA15B747B5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76660" y="1510747"/>
            <a:ext cx="4823791" cy="17155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Clic para agregar título</a:t>
            </a:r>
            <a:endParaRPr lang="es-CO" dirty="0"/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B4913BD6-82A2-9348-8A29-3CB58A9555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76660" y="3631730"/>
            <a:ext cx="4823791" cy="8109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Clic para agregar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06135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BC7D8DE2-2154-9F4D-82F8-357211872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480"/>
            <a:ext cx="12206740" cy="6879274"/>
          </a:xfrm>
          <a:prstGeom prst="rect">
            <a:avLst/>
          </a:prstGeom>
        </p:spPr>
      </p:pic>
      <p:sp>
        <p:nvSpPr>
          <p:cNvPr id="25" name="Título 1">
            <a:extLst>
              <a:ext uri="{FF2B5EF4-FFF2-40B4-BE49-F238E27FC236}">
                <a16:creationId xmlns:a16="http://schemas.microsoft.com/office/drawing/2014/main" id="{1A5C4390-7525-8546-AF26-D2A51DF0BA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42052" y="1765977"/>
            <a:ext cx="8507896" cy="8109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s-ES" dirty="0"/>
              <a:t>Clic para agregar título</a:t>
            </a:r>
            <a:endParaRPr lang="es-CO" dirty="0"/>
          </a:p>
        </p:txBody>
      </p:sp>
      <p:sp>
        <p:nvSpPr>
          <p:cNvPr id="26" name="Subtítulo 2">
            <a:extLst>
              <a:ext uri="{FF2B5EF4-FFF2-40B4-BE49-F238E27FC236}">
                <a16:creationId xmlns:a16="http://schemas.microsoft.com/office/drawing/2014/main" id="{D8FAA1F0-8BAB-4A42-ADF1-F355A14F82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42052" y="3023532"/>
            <a:ext cx="8507896" cy="8109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Clic para agregar 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9359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73BB45-F411-E145-8558-8FD09D4C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97F64E-5C48-644E-8A28-9DB7E1F51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55104-F12D-1146-9944-1F0F9FFF8853}" type="datetimeFigureOut">
              <a:rPr lang="es-CO" smtClean="0"/>
              <a:t>17/05/22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02B23C6-0D1E-0346-82B6-AE38BF2A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FB13B2-A2E0-0044-9E3D-143CEAE4E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2FB11-5A6E-194D-B62D-CABF0CF4CB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504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AA93135-5C90-7449-8423-92603575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548054-0ECA-0647-9526-F878332EB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169047-285B-F04C-993D-FB6E7424C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55104-F12D-1146-9944-1F0F9FFF8853}" type="datetimeFigureOut">
              <a:rPr lang="es-CO" smtClean="0"/>
              <a:t>17/05/22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C12784-83D5-674F-B83C-564F4284B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53C3FB-5AC7-6348-839B-5D7A3967B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2FB11-5A6E-194D-B62D-CABF0CF4CB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690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5" r:id="rId2"/>
    <p:sldLayoutId id="2147483661" r:id="rId3"/>
    <p:sldLayoutId id="2147483662" r:id="rId4"/>
    <p:sldLayoutId id="2147483663" r:id="rId5"/>
    <p:sldLayoutId id="2147483664" r:id="rId6"/>
    <p:sldLayoutId id="2147483667" r:id="rId7"/>
    <p:sldLayoutId id="2147483660" r:id="rId8"/>
    <p:sldLayoutId id="2147483678" r:id="rId9"/>
    <p:sldLayoutId id="2147483655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anfitriontiendas@cmmmedellin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377479F-A804-E24E-9BD6-A645A8B835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s-CO" sz="3600" dirty="0"/>
              <a:t>Postulación de productos a las Tiendas De Mis Manos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824B1C4-4B74-D841-9BCA-6B50B445CE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9807D3-7200-9C47-8241-6DCC8F949D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E5E20B-4572-D840-BEAF-F1E6331202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4B40E5B-63E3-B14B-A49C-E30404560F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9D71FC7-E74A-5043-81E5-47FE84945C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73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5685181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Nombre del producto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A844F3A-8594-8F4C-9F7A-D3CC076B475C}"/>
              </a:ext>
            </a:extLst>
          </p:cNvPr>
          <p:cNvSpPr txBox="1"/>
          <p:nvPr/>
        </p:nvSpPr>
        <p:spPr>
          <a:xfrm>
            <a:off x="353413" y="996753"/>
            <a:ext cx="6667872" cy="535531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CO" sz="1800" dirty="0"/>
              <a:t>Medidas: </a:t>
            </a:r>
          </a:p>
          <a:p>
            <a:r>
              <a:rPr lang="es-CO" sz="1800" dirty="0"/>
              <a:t>Técnica de elaboración: </a:t>
            </a:r>
          </a:p>
          <a:p>
            <a:r>
              <a:rPr lang="es-CO" sz="1800" dirty="0"/>
              <a:t>Materiales: </a:t>
            </a:r>
          </a:p>
          <a:p>
            <a:r>
              <a:rPr lang="es-ES" sz="1800" dirty="0"/>
              <a:t>Características: </a:t>
            </a:r>
          </a:p>
          <a:p>
            <a:r>
              <a:rPr lang="es-ES" sz="1800" dirty="0"/>
              <a:t>Funcionalidad:</a:t>
            </a:r>
          </a:p>
          <a:p>
            <a:r>
              <a:rPr lang="es-ES" sz="1800" dirty="0"/>
              <a:t>Tiempo empleado para la elaboración: </a:t>
            </a:r>
            <a:endParaRPr lang="es-CO" sz="1800" dirty="0"/>
          </a:p>
          <a:p>
            <a:r>
              <a:rPr lang="es-CO" sz="1800" dirty="0"/>
              <a:t>Precio para De mis manos:</a:t>
            </a:r>
          </a:p>
          <a:p>
            <a:r>
              <a:rPr lang="es-CO" sz="1800" dirty="0"/>
              <a:t>Precio sugerido al público:</a:t>
            </a:r>
          </a:p>
          <a:p>
            <a:r>
              <a:rPr lang="es-MX" sz="1800" dirty="0"/>
              <a:t>Fórmula: costo/0,80*1,19</a:t>
            </a:r>
          </a:p>
          <a:p>
            <a:r>
              <a:rPr lang="es-MX" sz="1800" dirty="0"/>
              <a:t>Fórmula categoría alimentos y cosméticos: costo/0,85*1,19</a:t>
            </a:r>
          </a:p>
          <a:p>
            <a:r>
              <a:rPr lang="es-CO" sz="1800" dirty="0"/>
              <a:t>Aplica IVA: Sí/No</a:t>
            </a:r>
          </a:p>
          <a:p>
            <a:r>
              <a:rPr lang="es-CO" sz="1800" dirty="0"/>
              <a:t>Instagram: </a:t>
            </a:r>
          </a:p>
          <a:p>
            <a:r>
              <a:rPr lang="es-CO" sz="1800" dirty="0"/>
              <a:t>Recomendaciones de exhibición (si existe alguna):</a:t>
            </a:r>
          </a:p>
          <a:p>
            <a:r>
              <a:rPr lang="es-CO" sz="1800" dirty="0"/>
              <a:t>Recomendaciones de uso, almacenamiento u otra (si existe alguna):</a:t>
            </a:r>
            <a:endParaRPr lang="es-ES" sz="1800" dirty="0"/>
          </a:p>
          <a:p>
            <a:endParaRPr lang="es-ES" sz="1800" dirty="0"/>
          </a:p>
          <a:p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 eres empresario de régimen común recuerda que el costo para la Tienda De Mis Manos es antes de IVA.</a:t>
            </a:r>
          </a:p>
          <a:p>
            <a:endParaRPr lang="es-C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Bríndanos una descripción lo más detallada posible del producto.</a:t>
            </a:r>
            <a:endParaRPr lang="es-CO" sz="1800" dirty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5871051-89AF-5F43-A515-B7B0E81C0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1285" y="1105754"/>
            <a:ext cx="4437585" cy="403569"/>
          </a:xfrm>
        </p:spPr>
        <p:txBody>
          <a:bodyPr>
            <a:normAutofit lnSpcReduction="10000"/>
          </a:bodyPr>
          <a:lstStyle/>
          <a:p>
            <a:pPr algn="ctr"/>
            <a:r>
              <a:rPr lang="es-CO" dirty="0"/>
              <a:t>Fotografías</a:t>
            </a:r>
          </a:p>
        </p:txBody>
      </p:sp>
    </p:spTree>
    <p:extLst>
      <p:ext uri="{BB962C8B-B14F-4D97-AF65-F5344CB8AC3E}">
        <p14:creationId xmlns:p14="http://schemas.microsoft.com/office/powerpoint/2010/main" val="73229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5685181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Formatos disponibles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465763" y="1174362"/>
            <a:ext cx="4702139" cy="3339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810" algn="just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Estimad@ </a:t>
            </a:r>
            <a:r>
              <a:rPr lang="es-CO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Empresari</a:t>
            </a:r>
            <a:r>
              <a:rPr lang="es-CO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@</a:t>
            </a:r>
          </a:p>
          <a:p>
            <a:pPr indent="-3810" algn="just">
              <a:lnSpc>
                <a:spcPct val="107000"/>
              </a:lnSpc>
              <a:spcAft>
                <a:spcPts val="0"/>
              </a:spcAft>
            </a:pPr>
            <a:endParaRPr lang="es-CO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indent="-3810" algn="just">
              <a:lnSpc>
                <a:spcPct val="107000"/>
              </a:lnSpc>
              <a:spcAft>
                <a:spcPts val="0"/>
              </a:spcAft>
            </a:pPr>
            <a:r>
              <a:rPr lang="es-CO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De Mis Manos ha diseñado los siguientes formatos para facilitar el proceso de comercialización de las empresas acompañadas, si desea que te compartamos alguno lo puede solicitar al equipo de Tiendas:</a:t>
            </a:r>
          </a:p>
          <a:p>
            <a:pPr indent="-3810" algn="just">
              <a:lnSpc>
                <a:spcPct val="107000"/>
              </a:lnSpc>
              <a:spcAft>
                <a:spcPts val="0"/>
              </a:spcAft>
            </a:pPr>
            <a:endParaRPr lang="es-CO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19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CO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Entrega de mercancía</a:t>
            </a:r>
          </a:p>
          <a:p>
            <a:pPr marL="2819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CO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Seguimiento de inventario</a:t>
            </a:r>
          </a:p>
          <a:p>
            <a:pPr marL="28194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s-CO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Cuenta de cobro </a:t>
            </a:r>
          </a:p>
        </p:txBody>
      </p:sp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99CB2D8A-D0FC-8D4D-BE5F-744B117252CF}"/>
              </a:ext>
            </a:extLst>
          </p:cNvPr>
          <p:cNvSpPr/>
          <p:nvPr/>
        </p:nvSpPr>
        <p:spPr>
          <a:xfrm>
            <a:off x="5873393" y="2119008"/>
            <a:ext cx="5691883" cy="2394538"/>
          </a:xfrm>
          <a:prstGeom prst="roundRect">
            <a:avLst>
              <a:gd name="adj" fmla="val 6104"/>
            </a:avLst>
          </a:prstGeom>
          <a:noFill/>
          <a:ln>
            <a:solidFill>
              <a:srgbClr val="1CC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540000" rIns="180000" bIns="540000" rtlCol="0" anchor="ctr"/>
          <a:lstStyle/>
          <a:p>
            <a:pPr algn="ctr">
              <a:lnSpc>
                <a:spcPct val="107000"/>
              </a:lnSpc>
            </a:pPr>
            <a:r>
              <a:rPr lang="es-CO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Si requieres asesoría o capacitación en algún tema específico, puedes comunicarte con el Área de Desarrollo Empresarial:</a:t>
            </a:r>
          </a:p>
          <a:p>
            <a:pPr algn="ctr">
              <a:lnSpc>
                <a:spcPct val="107000"/>
              </a:lnSpc>
            </a:pPr>
            <a:endParaRPr lang="es-CO" dirty="0">
              <a:solidFill>
                <a:srgbClr val="000000"/>
              </a:solidFill>
              <a:latin typeface="+mj-lt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</a:pPr>
            <a:r>
              <a:rPr lang="es-CO" dirty="0">
                <a:solidFill>
                  <a:srgbClr val="1CCBC4"/>
                </a:solidFill>
                <a:latin typeface="+mj-lt"/>
                <a:cs typeface="Calibri" panose="020F0502020204030204" pitchFamily="34" charset="0"/>
              </a:rPr>
              <a:t>Damaris Toro</a:t>
            </a:r>
          </a:p>
          <a:p>
            <a:pPr algn="ctr">
              <a:lnSpc>
                <a:spcPct val="107000"/>
              </a:lnSpc>
            </a:pPr>
            <a:r>
              <a:rPr lang="es-CO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Teléfono: 318 656 65 08</a:t>
            </a:r>
          </a:p>
        </p:txBody>
      </p:sp>
    </p:spTree>
    <p:extLst>
      <p:ext uri="{BB962C8B-B14F-4D97-AF65-F5344CB8AC3E}">
        <p14:creationId xmlns:p14="http://schemas.microsoft.com/office/powerpoint/2010/main" val="52494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5685181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Estamos para acompañarte 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/>
          <p:cNvGrpSpPr/>
          <p:nvPr/>
        </p:nvGrpSpPr>
        <p:grpSpPr>
          <a:xfrm>
            <a:off x="480542" y="1270151"/>
            <a:ext cx="11230915" cy="4462653"/>
            <a:chOff x="547797" y="1550689"/>
            <a:chExt cx="10765341" cy="4048690"/>
          </a:xfrm>
        </p:grpSpPr>
        <p:pic>
          <p:nvPicPr>
            <p:cNvPr id="9" name="Imagen 8" descr="Recorte de pantalla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97"/>
            <a:stretch/>
          </p:blipFill>
          <p:spPr>
            <a:xfrm>
              <a:off x="4417017" y="1550689"/>
              <a:ext cx="2791622" cy="4048690"/>
            </a:xfrm>
            <a:prstGeom prst="rect">
              <a:avLst/>
            </a:prstGeom>
          </p:spPr>
        </p:pic>
        <p:pic>
          <p:nvPicPr>
            <p:cNvPr id="10" name="Imagen 9" descr="Recorte de pantall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2238" y="1550689"/>
              <a:ext cx="3400900" cy="3610479"/>
            </a:xfrm>
            <a:prstGeom prst="rect">
              <a:avLst/>
            </a:prstGeom>
          </p:spPr>
        </p:pic>
        <p:pic>
          <p:nvPicPr>
            <p:cNvPr id="11" name="Imagen 10" descr="Recorte de pantalla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24"/>
            <a:stretch/>
          </p:blipFill>
          <p:spPr>
            <a:xfrm>
              <a:off x="547797" y="1550689"/>
              <a:ext cx="3382597" cy="4048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297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2913D-1B35-E14F-8782-9AA295E35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2052" y="2926036"/>
            <a:ext cx="8507896" cy="810937"/>
          </a:xfrm>
        </p:spPr>
        <p:txBody>
          <a:bodyPr>
            <a:normAutofit fontScale="90000"/>
          </a:bodyPr>
          <a:lstStyle/>
          <a:p>
            <a:r>
              <a:rPr lang="es-CO" dirty="0"/>
              <a:t>Espacios exclusivo para el</a:t>
            </a:r>
            <a:br>
              <a:rPr lang="es-CO" dirty="0"/>
            </a:br>
            <a:r>
              <a:rPr lang="es-CO" dirty="0"/>
              <a:t>Comité Evaluador</a:t>
            </a:r>
          </a:p>
        </p:txBody>
      </p:sp>
    </p:spTree>
    <p:extLst>
      <p:ext uri="{BB962C8B-B14F-4D97-AF65-F5344CB8AC3E}">
        <p14:creationId xmlns:p14="http://schemas.microsoft.com/office/powerpoint/2010/main" val="2816413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11004884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Evaluación y observaciones Diseño e innovación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153551"/>
              </p:ext>
            </p:extLst>
          </p:nvPr>
        </p:nvGraphicFramePr>
        <p:xfrm>
          <a:off x="353414" y="1194910"/>
          <a:ext cx="11076586" cy="4515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7446">
                  <a:extLst>
                    <a:ext uri="{9D8B030D-6E8A-4147-A177-3AD203B41FA5}">
                      <a16:colId xmlns:a16="http://schemas.microsoft.com/office/drawing/2014/main" val="1847959020"/>
                    </a:ext>
                  </a:extLst>
                </a:gridCol>
                <a:gridCol w="5039140">
                  <a:extLst>
                    <a:ext uri="{9D8B030D-6E8A-4147-A177-3AD203B41FA5}">
                      <a16:colId xmlns:a16="http://schemas.microsoft.com/office/drawing/2014/main" val="3443801844"/>
                    </a:ext>
                  </a:extLst>
                </a:gridCol>
              </a:tblGrid>
              <a:tr h="336993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+mj-lt"/>
                        </a:rPr>
                        <a:t>Preguntas evaluación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+mj-lt"/>
                        </a:rPr>
                        <a:t>Respuestas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3222037"/>
                  </a:ext>
                </a:extLst>
              </a:tr>
              <a:tr h="336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Personas que realizan la evaluación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25638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Fecha de la evaluación </a:t>
                      </a:r>
                      <a:r>
                        <a:rPr lang="es-ES" sz="1600" baseline="0" dirty="0">
                          <a:latin typeface="+mj-lt"/>
                        </a:rPr>
                        <a:t>(DD/MM/AAAA)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43786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¿Cuál (es) producto(s) considera que SI pueden</a:t>
                      </a:r>
                      <a:r>
                        <a:rPr lang="es-ES" sz="1600" baseline="0" dirty="0">
                          <a:latin typeface="+mj-lt"/>
                        </a:rPr>
                        <a:t> comercializarse en las Tiendas De Mis Manos?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580137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¿Por qué considera que el producto</a:t>
                      </a:r>
                      <a:r>
                        <a:rPr lang="es-ES" sz="1600" baseline="0" dirty="0">
                          <a:latin typeface="+mj-lt"/>
                        </a:rPr>
                        <a:t> SI debe comercializase en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2913407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¿Cuál (es) producto(s) considera que NO pueden</a:t>
                      </a:r>
                      <a:r>
                        <a:rPr lang="es-ES" sz="1600" baseline="0" dirty="0">
                          <a:latin typeface="+mj-lt"/>
                        </a:rPr>
                        <a:t> comercializarse en los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7066260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¿Por qué considera que el producto</a:t>
                      </a:r>
                      <a:r>
                        <a:rPr lang="es-ES" sz="1600" baseline="0" dirty="0">
                          <a:latin typeface="+mj-lt"/>
                        </a:rPr>
                        <a:t> NO debe comercializarse en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583296"/>
                  </a:ext>
                </a:extLst>
              </a:tr>
              <a:tr h="312333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j-lt"/>
                        </a:rPr>
                        <a:t>Seleccione</a:t>
                      </a:r>
                      <a:r>
                        <a:rPr lang="es-ES" sz="1600" baseline="0" dirty="0">
                          <a:latin typeface="+mj-lt"/>
                        </a:rPr>
                        <a:t> el/los espacios comerciales más adecuados para comercializar los productos analizados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j-lt"/>
                        </a:rPr>
                        <a:t>Suramericana:      Unicentro:       Parque </a:t>
                      </a:r>
                      <a:r>
                        <a:rPr lang="es-ES" sz="1600" dirty="0" err="1">
                          <a:latin typeface="+mj-lt"/>
                        </a:rPr>
                        <a:t>Arví</a:t>
                      </a:r>
                      <a:r>
                        <a:rPr lang="es-ES" sz="1600" dirty="0">
                          <a:latin typeface="+mj-lt"/>
                        </a:rPr>
                        <a:t>:</a:t>
                      </a:r>
                    </a:p>
                    <a:p>
                      <a:r>
                        <a:rPr lang="es-ES" sz="1600" dirty="0">
                          <a:latin typeface="+mj-lt"/>
                        </a:rPr>
                        <a:t>Café Yira </a:t>
                      </a:r>
                      <a:r>
                        <a:rPr lang="es-ES" sz="1600" dirty="0" err="1">
                          <a:latin typeface="+mj-lt"/>
                        </a:rPr>
                        <a:t>Pastrán</a:t>
                      </a:r>
                      <a:r>
                        <a:rPr lang="es-ES" sz="1600" dirty="0">
                          <a:latin typeface="+mj-lt"/>
                        </a:rPr>
                        <a:t>:          Tribu:       </a:t>
                      </a:r>
                      <a:r>
                        <a:rPr lang="es-ES" sz="1600" baseline="0" dirty="0">
                          <a:latin typeface="+mj-lt"/>
                        </a:rPr>
                        <a:t>Mercado libre:</a:t>
                      </a:r>
                    </a:p>
                    <a:p>
                      <a:r>
                        <a:rPr lang="es-ES" sz="1600" baseline="0" dirty="0">
                          <a:latin typeface="+mj-lt"/>
                        </a:rPr>
                        <a:t>Otro, cuál: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792416"/>
                  </a:ext>
                </a:extLst>
              </a:tr>
              <a:tr h="3123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Observaciones y sugerencias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9686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29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11004884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Evaluación y observaciones Desarrollo Empresarial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C42B4B63-D3FA-304C-9A47-C73ECC540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576280"/>
              </p:ext>
            </p:extLst>
          </p:nvPr>
        </p:nvGraphicFramePr>
        <p:xfrm>
          <a:off x="353414" y="1194910"/>
          <a:ext cx="11076586" cy="4515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7446">
                  <a:extLst>
                    <a:ext uri="{9D8B030D-6E8A-4147-A177-3AD203B41FA5}">
                      <a16:colId xmlns:a16="http://schemas.microsoft.com/office/drawing/2014/main" val="1847959020"/>
                    </a:ext>
                  </a:extLst>
                </a:gridCol>
                <a:gridCol w="5039140">
                  <a:extLst>
                    <a:ext uri="{9D8B030D-6E8A-4147-A177-3AD203B41FA5}">
                      <a16:colId xmlns:a16="http://schemas.microsoft.com/office/drawing/2014/main" val="3443801844"/>
                    </a:ext>
                  </a:extLst>
                </a:gridCol>
              </a:tblGrid>
              <a:tr h="336993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+mj-lt"/>
                        </a:rPr>
                        <a:t>Preguntas evaluación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+mj-lt"/>
                        </a:rPr>
                        <a:t>Respuestas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3222037"/>
                  </a:ext>
                </a:extLst>
              </a:tr>
              <a:tr h="336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Personas que realizan la evaluación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25638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Fecha de la evaluación </a:t>
                      </a:r>
                      <a:r>
                        <a:rPr lang="es-ES" sz="1600" baseline="0" dirty="0">
                          <a:latin typeface="+mj-lt"/>
                        </a:rPr>
                        <a:t>(DD/MM/AAAA)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43786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¿Cuál (es) producto(s) considera que SI pueden</a:t>
                      </a:r>
                      <a:r>
                        <a:rPr lang="es-ES" sz="1600" baseline="0" dirty="0">
                          <a:latin typeface="+mj-lt"/>
                        </a:rPr>
                        <a:t> comercializarse en las Tiendas De Mis Manos?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580137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¿Por qué considera que el producto</a:t>
                      </a:r>
                      <a:r>
                        <a:rPr lang="es-ES" sz="1600" baseline="0" dirty="0">
                          <a:latin typeface="+mj-lt"/>
                        </a:rPr>
                        <a:t> SI debe comercializase en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2913407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¿Cuál (es) producto(s) considera que NO pueden</a:t>
                      </a:r>
                      <a:r>
                        <a:rPr lang="es-ES" sz="1600" baseline="0" dirty="0">
                          <a:latin typeface="+mj-lt"/>
                        </a:rPr>
                        <a:t> comercializarse en los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7066260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¿Por qué considera que el producto</a:t>
                      </a:r>
                      <a:r>
                        <a:rPr lang="es-ES" sz="1600" baseline="0" dirty="0">
                          <a:latin typeface="+mj-lt"/>
                        </a:rPr>
                        <a:t> NO debe comercializarse en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583296"/>
                  </a:ext>
                </a:extLst>
              </a:tr>
              <a:tr h="312333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j-lt"/>
                        </a:rPr>
                        <a:t>Seleccione</a:t>
                      </a:r>
                      <a:r>
                        <a:rPr lang="es-ES" sz="1600" baseline="0" dirty="0">
                          <a:latin typeface="+mj-lt"/>
                        </a:rPr>
                        <a:t> el/los espacios comerciales más adecuados para comercializar los productos analizados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j-lt"/>
                        </a:rPr>
                        <a:t>Suramericana:      Unicentro:       Parque </a:t>
                      </a:r>
                      <a:r>
                        <a:rPr lang="es-ES" sz="1600" dirty="0" err="1">
                          <a:latin typeface="+mj-lt"/>
                        </a:rPr>
                        <a:t>Arví</a:t>
                      </a:r>
                      <a:r>
                        <a:rPr lang="es-ES" sz="1600" dirty="0">
                          <a:latin typeface="+mj-lt"/>
                        </a:rPr>
                        <a:t>:</a:t>
                      </a:r>
                    </a:p>
                    <a:p>
                      <a:r>
                        <a:rPr lang="es-ES" sz="1600" dirty="0">
                          <a:latin typeface="+mj-lt"/>
                        </a:rPr>
                        <a:t>Café Yira </a:t>
                      </a:r>
                      <a:r>
                        <a:rPr lang="es-ES" sz="1600" dirty="0" err="1">
                          <a:latin typeface="+mj-lt"/>
                        </a:rPr>
                        <a:t>Pastrán</a:t>
                      </a:r>
                      <a:r>
                        <a:rPr lang="es-ES" sz="1600" dirty="0">
                          <a:latin typeface="+mj-lt"/>
                        </a:rPr>
                        <a:t>:          Tribu:       </a:t>
                      </a:r>
                      <a:r>
                        <a:rPr lang="es-ES" sz="1600" baseline="0" dirty="0">
                          <a:latin typeface="+mj-lt"/>
                        </a:rPr>
                        <a:t>Mercado libre:</a:t>
                      </a:r>
                    </a:p>
                    <a:p>
                      <a:r>
                        <a:rPr lang="es-ES" sz="1600" baseline="0" dirty="0">
                          <a:latin typeface="+mj-lt"/>
                        </a:rPr>
                        <a:t>Otro, cuál: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792416"/>
                  </a:ext>
                </a:extLst>
              </a:tr>
              <a:tr h="3123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Observaciones y sugerencias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9686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226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11004884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Evaluación y observaciones Comercial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387BE430-BBE5-4649-839F-ABFFBDBFE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362500"/>
              </p:ext>
            </p:extLst>
          </p:nvPr>
        </p:nvGraphicFramePr>
        <p:xfrm>
          <a:off x="353414" y="1194910"/>
          <a:ext cx="11076586" cy="4515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7446">
                  <a:extLst>
                    <a:ext uri="{9D8B030D-6E8A-4147-A177-3AD203B41FA5}">
                      <a16:colId xmlns:a16="http://schemas.microsoft.com/office/drawing/2014/main" val="1847959020"/>
                    </a:ext>
                  </a:extLst>
                </a:gridCol>
                <a:gridCol w="5039140">
                  <a:extLst>
                    <a:ext uri="{9D8B030D-6E8A-4147-A177-3AD203B41FA5}">
                      <a16:colId xmlns:a16="http://schemas.microsoft.com/office/drawing/2014/main" val="3443801844"/>
                    </a:ext>
                  </a:extLst>
                </a:gridCol>
              </a:tblGrid>
              <a:tr h="336993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+mj-lt"/>
                        </a:rPr>
                        <a:t>Preguntas evaluación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>
                          <a:latin typeface="+mj-lt"/>
                        </a:rPr>
                        <a:t>Respuestas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3222037"/>
                  </a:ext>
                </a:extLst>
              </a:tr>
              <a:tr h="336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Personas que realizan la evaluación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25638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Fecha de la evaluación </a:t>
                      </a:r>
                      <a:r>
                        <a:rPr lang="es-ES" sz="1600" baseline="0" dirty="0">
                          <a:latin typeface="+mj-lt"/>
                        </a:rPr>
                        <a:t>(DD/MM/AAAA)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43786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¿Cuál (es) producto(s) considera que SI pueden</a:t>
                      </a:r>
                      <a:r>
                        <a:rPr lang="es-ES" sz="1600" baseline="0" dirty="0">
                          <a:latin typeface="+mj-lt"/>
                        </a:rPr>
                        <a:t> comercializarse en las Tiendas De Mis Manos?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580137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¿Por qué considera que el producto</a:t>
                      </a:r>
                      <a:r>
                        <a:rPr lang="es-ES" sz="1600" baseline="0" dirty="0">
                          <a:latin typeface="+mj-lt"/>
                        </a:rPr>
                        <a:t> SI debe comercializase en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2913407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¿Cuál (es) producto(s) considera que NO pueden</a:t>
                      </a:r>
                      <a:r>
                        <a:rPr lang="es-ES" sz="1600" baseline="0" dirty="0">
                          <a:latin typeface="+mj-lt"/>
                        </a:rPr>
                        <a:t> comercializarse en los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7066260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¿Por qué considera que el producto</a:t>
                      </a:r>
                      <a:r>
                        <a:rPr lang="es-ES" sz="1600" baseline="0" dirty="0">
                          <a:latin typeface="+mj-lt"/>
                        </a:rPr>
                        <a:t> NO debe comercializarse en Tiendas </a:t>
                      </a:r>
                      <a:r>
                        <a:rPr lang="es-E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 Mis Manos</a:t>
                      </a:r>
                      <a:r>
                        <a:rPr lang="es-ES" sz="1600" baseline="0" dirty="0">
                          <a:latin typeface="+mj-lt"/>
                        </a:rPr>
                        <a:t>?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583296"/>
                  </a:ext>
                </a:extLst>
              </a:tr>
              <a:tr h="312333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j-lt"/>
                        </a:rPr>
                        <a:t>Seleccione</a:t>
                      </a:r>
                      <a:r>
                        <a:rPr lang="es-ES" sz="1600" baseline="0" dirty="0">
                          <a:latin typeface="+mj-lt"/>
                        </a:rPr>
                        <a:t> el/los espacios comerciales más adecuados para comercializar los productos analizados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+mj-lt"/>
                        </a:rPr>
                        <a:t>Suramericana:      Unicentro:       Parque </a:t>
                      </a:r>
                      <a:r>
                        <a:rPr lang="es-ES" sz="1600" dirty="0" err="1">
                          <a:latin typeface="+mj-lt"/>
                        </a:rPr>
                        <a:t>Arví</a:t>
                      </a:r>
                      <a:r>
                        <a:rPr lang="es-ES" sz="1600" dirty="0">
                          <a:latin typeface="+mj-lt"/>
                        </a:rPr>
                        <a:t>:</a:t>
                      </a:r>
                    </a:p>
                    <a:p>
                      <a:r>
                        <a:rPr lang="es-ES" sz="1600" dirty="0">
                          <a:latin typeface="+mj-lt"/>
                        </a:rPr>
                        <a:t>Café Yira </a:t>
                      </a:r>
                      <a:r>
                        <a:rPr lang="es-ES" sz="1600" dirty="0" err="1">
                          <a:latin typeface="+mj-lt"/>
                        </a:rPr>
                        <a:t>Pastrán</a:t>
                      </a:r>
                      <a:r>
                        <a:rPr lang="es-ES" sz="1600" dirty="0">
                          <a:latin typeface="+mj-lt"/>
                        </a:rPr>
                        <a:t>:          Tribu:       </a:t>
                      </a:r>
                      <a:r>
                        <a:rPr lang="es-ES" sz="1600" baseline="0" dirty="0">
                          <a:latin typeface="+mj-lt"/>
                        </a:rPr>
                        <a:t>Mercado libre:</a:t>
                      </a:r>
                    </a:p>
                    <a:p>
                      <a:r>
                        <a:rPr lang="es-ES" sz="1600" baseline="0" dirty="0">
                          <a:latin typeface="+mj-lt"/>
                        </a:rPr>
                        <a:t>Otro, cuál:</a:t>
                      </a:r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4792416"/>
                  </a:ext>
                </a:extLst>
              </a:tr>
              <a:tr h="3123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+mj-lt"/>
                        </a:rPr>
                        <a:t>Observaciones y sugerencias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60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9686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252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11004884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Evaluación y observaciones Final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93649"/>
              </p:ext>
            </p:extLst>
          </p:nvPr>
        </p:nvGraphicFramePr>
        <p:xfrm>
          <a:off x="353414" y="1030524"/>
          <a:ext cx="11076586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7446">
                  <a:extLst>
                    <a:ext uri="{9D8B030D-6E8A-4147-A177-3AD203B41FA5}">
                      <a16:colId xmlns:a16="http://schemas.microsoft.com/office/drawing/2014/main" val="1847959020"/>
                    </a:ext>
                  </a:extLst>
                </a:gridCol>
                <a:gridCol w="5039140">
                  <a:extLst>
                    <a:ext uri="{9D8B030D-6E8A-4147-A177-3AD203B41FA5}">
                      <a16:colId xmlns:a16="http://schemas.microsoft.com/office/drawing/2014/main" val="3443801844"/>
                    </a:ext>
                  </a:extLst>
                </a:gridCol>
              </a:tblGrid>
              <a:tr h="336993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+mj-lt"/>
                        </a:rPr>
                        <a:t>Preguntas evaluación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latin typeface="+mj-lt"/>
                        </a:rPr>
                        <a:t>Respuestas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3222037"/>
                  </a:ext>
                </a:extLst>
              </a:tr>
              <a:tr h="3369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+mj-lt"/>
                        </a:rPr>
                        <a:t>Fecha de la evaluación</a:t>
                      </a:r>
                      <a:r>
                        <a:rPr lang="es-ES" baseline="0" dirty="0">
                          <a:latin typeface="+mj-lt"/>
                        </a:rPr>
                        <a:t> y decisión (DD/MM/AAAA)</a:t>
                      </a:r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025638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+mj-lt"/>
                        </a:rPr>
                        <a:t>¿Cuál (es) producto(s) SI se</a:t>
                      </a:r>
                      <a:r>
                        <a:rPr lang="es-ES" baseline="0" dirty="0">
                          <a:latin typeface="+mj-lt"/>
                        </a:rPr>
                        <a:t> comercializarán en las Tiendas De Mis Manos</a:t>
                      </a:r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3437868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+mj-lt"/>
                        </a:rPr>
                        <a:t>¿Cuál (es) producto(s) NO se</a:t>
                      </a:r>
                      <a:r>
                        <a:rPr lang="es-ES" baseline="0" dirty="0">
                          <a:latin typeface="+mj-lt"/>
                        </a:rPr>
                        <a:t> comercializarán en las Tiendas De Mis Manos?</a:t>
                      </a:r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358013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es-ES" baseline="0" dirty="0">
                          <a:latin typeface="+mj-lt"/>
                        </a:rPr>
                        <a:t>Espacios comerciales para comercializar los productos aceptados</a:t>
                      </a:r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Suramericana:      Unicentro:       Parque </a:t>
                      </a:r>
                      <a:r>
                        <a:rPr lang="es-ES" sz="1800" kern="1200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Arví</a:t>
                      </a:r>
                      <a:r>
                        <a:rPr lang="es-ES" sz="18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r>
                        <a:rPr lang="es-ES" sz="18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Café Yira </a:t>
                      </a:r>
                      <a:r>
                        <a:rPr lang="es-ES" sz="1800" kern="1200" baseline="0" dirty="0" err="1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Pastrán</a:t>
                      </a:r>
                      <a:r>
                        <a:rPr lang="es-ES" sz="18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:          Tribu:       Mercado libre:</a:t>
                      </a:r>
                    </a:p>
                    <a:p>
                      <a:r>
                        <a:rPr lang="es-ES" sz="180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Otro, cuál: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291340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+mj-lt"/>
                        </a:rPr>
                        <a:t>Observaciones y sugerencias para la empresa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800" kern="1200" baseline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6329931"/>
                  </a:ext>
                </a:extLst>
              </a:tr>
              <a:tr h="589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+mj-lt"/>
                        </a:rPr>
                        <a:t>Medio de comunicación</a:t>
                      </a: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+mj-lt"/>
                        </a:rPr>
                        <a:t>Correo:</a:t>
                      </a:r>
                    </a:p>
                    <a:p>
                      <a:r>
                        <a:rPr lang="es-ES" dirty="0">
                          <a:latin typeface="+mj-lt"/>
                        </a:rPr>
                        <a:t>Reunión:</a:t>
                      </a:r>
                    </a:p>
                    <a:p>
                      <a:r>
                        <a:rPr lang="es-ES" dirty="0">
                          <a:latin typeface="+mj-lt"/>
                        </a:rPr>
                        <a:t>Llamada:</a:t>
                      </a:r>
                      <a:endParaRPr lang="es-ES" baseline="0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7066260"/>
                  </a:ext>
                </a:extLst>
              </a:tr>
              <a:tr h="2981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+mj-lt"/>
                        </a:rPr>
                        <a:t>Persona(s) que le comunica a</a:t>
                      </a:r>
                      <a:r>
                        <a:rPr lang="es-ES" baseline="0" dirty="0">
                          <a:latin typeface="+mj-lt"/>
                        </a:rPr>
                        <a:t> la empresa la decisión</a:t>
                      </a:r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158329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+mj-lt"/>
                        </a:rPr>
                        <a:t>Fecha de comunicación con</a:t>
                      </a:r>
                      <a:r>
                        <a:rPr lang="es-ES" baseline="0" dirty="0">
                          <a:latin typeface="+mj-lt"/>
                        </a:rPr>
                        <a:t> la empresa (DD/MM/AAAA)</a:t>
                      </a:r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dirty="0">
                        <a:latin typeface="+mj-l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716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660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3B63661-8350-1D4A-84F6-1FCC8FE7F6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Tatiana Sánchez Giraldo 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7EE4FA6-6ECD-2E46-8D0E-FEFBBB4D40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CO" dirty="0"/>
              <a:t>anfitriontiendas@cmmmedellin.org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B251003-1856-FA4F-BE65-8885A1D6F1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CO" dirty="0"/>
              <a:t>304 566 19 09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46E605D-A1C5-1C41-B2F1-94C3D94E3C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CO" dirty="0"/>
              <a:t>Estratega Comercial </a:t>
            </a:r>
          </a:p>
        </p:txBody>
      </p:sp>
    </p:spTree>
    <p:extLst>
      <p:ext uri="{BB962C8B-B14F-4D97-AF65-F5344CB8AC3E}">
        <p14:creationId xmlns:p14="http://schemas.microsoft.com/office/powerpoint/2010/main" val="1318440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DD3284C-956E-8742-9F4D-382CF168D444}"/>
              </a:ext>
            </a:extLst>
          </p:cNvPr>
          <p:cNvCxnSpPr/>
          <p:nvPr/>
        </p:nvCxnSpPr>
        <p:spPr>
          <a:xfrm>
            <a:off x="725424" y="1052530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74;p5"/>
          <p:cNvSpPr txBox="1"/>
          <p:nvPr/>
        </p:nvSpPr>
        <p:spPr>
          <a:xfrm>
            <a:off x="649224" y="1486595"/>
            <a:ext cx="4590596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s-ES" sz="16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Las Tiendas De Mis Manos son una oportunidad para fortalecer tu experiencia comercial. Con nosotros vas a encontrar un espacio de acompañamiento y retroalimentación, que te permitirá validar tus productos, e identificar a tus clientes potenciales.</a:t>
            </a:r>
            <a:endParaRPr lang="es-ES" sz="1600" dirty="0">
              <a:latin typeface="+mj-lt"/>
            </a:endParaRPr>
          </a:p>
          <a:p>
            <a:pPr lvl="0" algn="just"/>
            <a:endParaRPr lang="es-ES" sz="16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pPr lvl="0" algn="just"/>
            <a:r>
              <a:rPr lang="es-ES" sz="1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Comprenderás qué implica estar en un espacio comercial y aspectos como el cumplimiento de entregas, cuentas de cobro, proceso logístico, rotación de inventarios, seguimiento a punto de venta, procesos de pago, solicitud de pedidos, exhibición de producto, activaciones, estrategias multicanal, entrenamiento a vendedoras, entre otros. </a:t>
            </a:r>
            <a:endParaRPr lang="es-ES" sz="1600" dirty="0">
              <a:solidFill>
                <a:schemeClr val="dk1"/>
              </a:solidFill>
              <a:latin typeface="+mj-lt"/>
              <a:cs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AF52EC-FD6D-2F49-A953-17B9B1386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24" y="307969"/>
            <a:ext cx="9418320" cy="636105"/>
          </a:xfrm>
        </p:spPr>
        <p:txBody>
          <a:bodyPr>
            <a:normAutofit fontScale="90000"/>
          </a:bodyPr>
          <a:lstStyle/>
          <a:p>
            <a:r>
              <a:rPr lang="es-CO" sz="2800" dirty="0" err="1"/>
              <a:t>Bienvenid</a:t>
            </a:r>
            <a:r>
              <a:rPr lang="es-CO" sz="2800" dirty="0"/>
              <a:t>@ a las Tiendas De Mis Manos: Laboratorio comercial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8C5441A-891D-1747-A731-534C2207CF9B}"/>
              </a:ext>
            </a:extLst>
          </p:cNvPr>
          <p:cNvSpPr/>
          <p:nvPr/>
        </p:nvSpPr>
        <p:spPr>
          <a:xfrm>
            <a:off x="5763801" y="1486555"/>
            <a:ext cx="557349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Gracias a nuestro modelo de laboratorio, contarás con un equipo de profesionales de nuestras áreas Comercial y de Investigación y Desarrollo, dedicado a analizar el comportamiento de tus productos, y brindarte orientaciones para fortalecer tus ventas. Esto sin duda, será clave en tu transformación empresarial.</a:t>
            </a:r>
          </a:p>
          <a:p>
            <a:pPr algn="just"/>
            <a:endParaRPr lang="es-ES" sz="16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  <a:p>
            <a:r>
              <a:rPr lang="es-ES" sz="1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Una vez nos envíes este archivo diligenciado al correo</a:t>
            </a:r>
            <a:endParaRPr lang="es-CO" dirty="0"/>
          </a:p>
          <a:p>
            <a:r>
              <a:rPr lang="es-CO" dirty="0">
                <a:hlinkClick r:id="rId2"/>
              </a:rPr>
              <a:t>anfitriontiendas@cmmmedellin.org</a:t>
            </a:r>
            <a:endParaRPr lang="es-CO" dirty="0"/>
          </a:p>
          <a:p>
            <a:r>
              <a:rPr lang="es-ES" sz="1600" dirty="0">
                <a:solidFill>
                  <a:schemeClr val="dk1"/>
                </a:solidFill>
                <a:latin typeface="+mj-lt"/>
                <a:cs typeface="Calibri"/>
                <a:sym typeface="Calibri"/>
              </a:rPr>
              <a:t>nuestro Comité comercial estudiará tu propuesta y posteriormente te contaremos los resultados.</a:t>
            </a:r>
          </a:p>
          <a:p>
            <a:pPr algn="just"/>
            <a:endParaRPr lang="es-ES" sz="1600" dirty="0">
              <a:solidFill>
                <a:schemeClr val="dk1"/>
              </a:solidFill>
              <a:latin typeface="+mj-lt"/>
              <a:cs typeface="Calibri"/>
              <a:sym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34E3B6A-5B7A-0841-9E1C-8C6B9F72204F}"/>
              </a:ext>
            </a:extLst>
          </p:cNvPr>
          <p:cNvSpPr/>
          <p:nvPr/>
        </p:nvSpPr>
        <p:spPr>
          <a:xfrm>
            <a:off x="859604" y="5109795"/>
            <a:ext cx="99899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800"/>
            </a:pPr>
            <a:r>
              <a:rPr lang="es-ES" sz="2800" dirty="0">
                <a:solidFill>
                  <a:srgbClr val="1CCBC4"/>
                </a:solidFill>
                <a:ea typeface="Calibri"/>
                <a:cs typeface="Calibri"/>
                <a:sym typeface="Calibri"/>
              </a:rPr>
              <a:t>¡Gracias por tu interés en ser parte de las Tiendas De Mis Manos!</a:t>
            </a:r>
          </a:p>
        </p:txBody>
      </p:sp>
    </p:spTree>
    <p:extLst>
      <p:ext uri="{BB962C8B-B14F-4D97-AF65-F5344CB8AC3E}">
        <p14:creationId xmlns:p14="http://schemas.microsoft.com/office/powerpoint/2010/main" val="233002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98FEBE7E-B098-4C43-B1AD-D137B7A3D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475272"/>
            <a:ext cx="9542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s-CO" altLang="es-CO" sz="3200" b="1" dirty="0">
                <a:solidFill>
                  <a:srgbClr val="00BAB3"/>
                </a:solidFill>
              </a:rPr>
              <a:t>Requisitos para ser parte de las Tiendas De Mis Manos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DD3284C-956E-8742-9F4D-382CF168D444}"/>
              </a:ext>
            </a:extLst>
          </p:cNvPr>
          <p:cNvCxnSpPr/>
          <p:nvPr/>
        </p:nvCxnSpPr>
        <p:spPr>
          <a:xfrm>
            <a:off x="649224" y="1183158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74;p5"/>
          <p:cNvSpPr txBox="1"/>
          <p:nvPr/>
        </p:nvSpPr>
        <p:spPr>
          <a:xfrm>
            <a:off x="313151" y="1417842"/>
            <a:ext cx="5162975" cy="4770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just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MX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Requisitos legales: </a:t>
            </a:r>
            <a:r>
              <a:rPr lang="es-CO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Registro Único Tributario – RUT, certificación bancaria, contrato de consignación firmado y fotocopia de la cédula del Representante Legal. Si la empresa cuenta con Registro de la Cámara de Comercio debe presentar una copia (no es un requisito tenerla).</a:t>
            </a:r>
          </a:p>
          <a:p>
            <a:pPr marL="342900" lvl="0" indent="-342900" algn="just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CO"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342900" marR="0" lvl="0" indent="-342900" algn="just" rtl="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MX" sz="1600" u="none" strike="noStrike" cap="none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Empresarios de alimentos y cosméticos: Invima – Registro sanitario.</a:t>
            </a:r>
          </a:p>
          <a:p>
            <a:pPr marL="342900" marR="0" lvl="0" indent="-342900" algn="just" rtl="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MX" sz="1600" u="none" strike="noStrike" cap="none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342900" indent="-342900" algn="just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Haber tomado un servicio con De Mis Manos en el último año o estar en un proceso de acompañamiento en alguna de las áreas (Diseño e Innovación, Desarrollo Empresarial y Comercial), por lo </a:t>
            </a:r>
            <a:r>
              <a:rPr lang="es-ES" sz="16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menos contar con el diagnóstico integral De Mis Manos.</a:t>
            </a:r>
          </a:p>
          <a:p>
            <a:pPr marL="342900" indent="-342900" algn="just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ES" sz="16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342900" indent="-342900">
              <a:buClr>
                <a:srgbClr val="F5B142"/>
              </a:buClr>
              <a:buFont typeface="Wingdings" panose="05000000000000000000" pitchFamily="2" charset="2"/>
              <a:buChar char="q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Respeto, interés de crecimiento, seguimiento a la evolución del producto en los espacios comerciales De Mis Manos, retroalimentación y disposición a sugerencias de mejora.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23DE133-D66B-B14A-85F6-45A404FAF8EC}"/>
              </a:ext>
            </a:extLst>
          </p:cNvPr>
          <p:cNvSpPr/>
          <p:nvPr/>
        </p:nvSpPr>
        <p:spPr>
          <a:xfrm>
            <a:off x="6096000" y="1417842"/>
            <a:ext cx="51629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rgbClr val="F5B142"/>
              </a:buClr>
              <a:buFont typeface="Wingdings" panose="05000000000000000000" pitchFamily="2" charset="2"/>
              <a:buChar char="q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Disposición a realizar activaciones, promociones y estrategias de </a:t>
            </a:r>
            <a:r>
              <a:rPr lang="es-E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visibilización</a:t>
            </a: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la marca y el producto.</a:t>
            </a:r>
            <a:r>
              <a:rPr lang="es-MX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</a:p>
          <a:p>
            <a:pPr marL="342900" lvl="0" indent="-342900">
              <a:buClr>
                <a:srgbClr val="F5B142"/>
              </a:buClr>
              <a:buFont typeface="Wingdings" panose="05000000000000000000" pitchFamily="2" charset="2"/>
              <a:buChar char="q"/>
            </a:pPr>
            <a:endParaRPr lang="es-MX"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342900" lvl="0" indent="-342900">
              <a:buClr>
                <a:srgbClr val="F5B142"/>
              </a:buClr>
              <a:buFont typeface="Wingdings" panose="05000000000000000000" pitchFamily="2" charset="2"/>
              <a:buChar char="q"/>
            </a:pPr>
            <a:r>
              <a:rPr lang="es-MX" sz="1600" dirty="0">
                <a:solidFill>
                  <a:schemeClr val="dk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Compromiso y capacidad (logística y financiera) para la entrega de los productos solicitados oportunamente.</a:t>
            </a:r>
          </a:p>
          <a:p>
            <a:pPr marL="342900" lvl="0" indent="-342900">
              <a:buClr>
                <a:srgbClr val="F5B142"/>
              </a:buClr>
              <a:buFont typeface="Wingdings" panose="05000000000000000000" pitchFamily="2" charset="2"/>
              <a:buChar char="q"/>
            </a:pPr>
            <a:endParaRPr lang="es-MX" sz="1600" dirty="0">
              <a:solidFill>
                <a:schemeClr val="dk1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342900" indent="-342900">
              <a:buClr>
                <a:srgbClr val="F5B142"/>
              </a:buClr>
              <a:buFont typeface="Wingdings" panose="05000000000000000000" pitchFamily="2" charset="2"/>
              <a:buChar char="q"/>
            </a:pPr>
            <a:r>
              <a:rPr lang="es-ES" sz="1600" dirty="0"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Aceptar las condiciones y políticas De Mis Manos y las relacionadas en el contrato de consignación firmado (preguntar por el margen de intermediación de las Tiendas de Mis Manos).</a:t>
            </a:r>
          </a:p>
        </p:txBody>
      </p:sp>
    </p:spTree>
    <p:extLst>
      <p:ext uri="{BB962C8B-B14F-4D97-AF65-F5344CB8AC3E}">
        <p14:creationId xmlns:p14="http://schemas.microsoft.com/office/powerpoint/2010/main" val="290197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98FEBE7E-B098-4C43-B1AD-D137B7A3D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475272"/>
            <a:ext cx="9542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altLang="es-CO" sz="3200" b="1" dirty="0">
                <a:solidFill>
                  <a:srgbClr val="00BAB3"/>
                </a:solidFill>
              </a:rPr>
              <a:t>Requisitos que deben cumplir los productos</a:t>
            </a:r>
            <a:endParaRPr lang="es-CO" altLang="es-CO" sz="3200" b="1" dirty="0">
              <a:solidFill>
                <a:srgbClr val="00BAB3"/>
              </a:solidFill>
            </a:endParaRP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6DD3284C-956E-8742-9F4D-382CF168D444}"/>
              </a:ext>
            </a:extLst>
          </p:cNvPr>
          <p:cNvCxnSpPr/>
          <p:nvPr/>
        </p:nvCxnSpPr>
        <p:spPr>
          <a:xfrm>
            <a:off x="649224" y="1183158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74;p5"/>
          <p:cNvSpPr txBox="1"/>
          <p:nvPr/>
        </p:nvSpPr>
        <p:spPr>
          <a:xfrm>
            <a:off x="649224" y="1390491"/>
            <a:ext cx="4929644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Producto elaborado en Colombia.</a:t>
            </a: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ES" dirty="0">
              <a:solidFill>
                <a:schemeClr val="dk1"/>
              </a:solidFill>
              <a:latin typeface="+mj-lt"/>
              <a:ea typeface="Calibri"/>
              <a:cs typeface="Calibri"/>
            </a:endParaRP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Alto nivel de calidad y de diseño (teniendo en cuenta el diagnóstico del producto).</a:t>
            </a: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ES" dirty="0">
              <a:solidFill>
                <a:schemeClr val="dk1"/>
              </a:solidFill>
              <a:latin typeface="+mj-lt"/>
              <a:ea typeface="Calibri"/>
              <a:cs typeface="Calibri"/>
            </a:endParaRP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Diferenciación respecto a otros productos de las Tiendas De Mis Manos.</a:t>
            </a: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ES" dirty="0">
              <a:solidFill>
                <a:schemeClr val="dk1"/>
              </a:solidFill>
              <a:latin typeface="+mj-lt"/>
              <a:ea typeface="Calibri"/>
              <a:cs typeface="Calibri"/>
            </a:endParaRP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Costos definidos para distribuidor (teniendo en cuenta el diagnóstico empresarial).</a:t>
            </a: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ES" dirty="0">
              <a:solidFill>
                <a:schemeClr val="dk1"/>
              </a:solidFill>
              <a:latin typeface="+mj-lt"/>
              <a:ea typeface="Calibri"/>
              <a:cs typeface="Calibri"/>
            </a:endParaRP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Ajuste al formato de cada espacio comercial: entender las características, clientes y mercado.</a:t>
            </a: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endParaRPr lang="es-ES" dirty="0">
              <a:solidFill>
                <a:schemeClr val="dk1"/>
              </a:solidFill>
              <a:latin typeface="+mj-lt"/>
              <a:ea typeface="Calibri"/>
              <a:cs typeface="Calibri"/>
            </a:endParaRPr>
          </a:p>
          <a:p>
            <a:pPr marL="342900" indent="-342900">
              <a:buClr>
                <a:srgbClr val="F5B142"/>
              </a:buClr>
              <a:buSzPts val="1800"/>
              <a:buFont typeface="Wingdings" panose="05000000000000000000" pitchFamily="2" charset="2"/>
              <a:buChar char="q"/>
            </a:pPr>
            <a:r>
              <a:rPr lang="es-ES" dirty="0">
                <a:solidFill>
                  <a:schemeClr val="dk1"/>
                </a:solidFill>
                <a:latin typeface="+mj-lt"/>
                <a:ea typeface="Calibri"/>
                <a:cs typeface="Calibri"/>
              </a:rPr>
              <a:t>Se valora de manera especial productos con alta intervención manual y artesanal.</a:t>
            </a:r>
            <a:endParaRPr lang="es-ES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8212DCC7-B588-D54D-986F-551F4B0310F6}"/>
              </a:ext>
            </a:extLst>
          </p:cNvPr>
          <p:cNvSpPr/>
          <p:nvPr/>
        </p:nvSpPr>
        <p:spPr>
          <a:xfrm>
            <a:off x="6096000" y="1324706"/>
            <a:ext cx="5691883" cy="4655843"/>
          </a:xfrm>
          <a:prstGeom prst="roundRect">
            <a:avLst>
              <a:gd name="adj" fmla="val 6104"/>
            </a:avLst>
          </a:prstGeom>
          <a:noFill/>
          <a:ln>
            <a:solidFill>
              <a:srgbClr val="1CCB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540000" rIns="180000" bIns="540000" rtlCol="0" anchor="ctr"/>
          <a:lstStyle/>
          <a:p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En </a:t>
            </a:r>
            <a:r>
              <a:rPr lang="es-CO" b="1" dirty="0">
                <a:solidFill>
                  <a:srgbClr val="1CCBC4"/>
                </a:solidFill>
                <a:cs typeface="Calibri"/>
              </a:rPr>
              <a:t>DE MIS MANOS</a:t>
            </a:r>
            <a:r>
              <a:rPr lang="es-CO" b="1" dirty="0">
                <a:solidFill>
                  <a:schemeClr val="dk1"/>
                </a:solidFill>
                <a:cs typeface="Calibri"/>
              </a:rPr>
              <a:t> </a:t>
            </a: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podrás recibir el acompañamiento con </a:t>
            </a:r>
            <a:r>
              <a:rPr lang="es-CO" dirty="0" err="1">
                <a:solidFill>
                  <a:schemeClr val="dk1"/>
                </a:solidFill>
                <a:latin typeface="+mj-lt"/>
                <a:cs typeface="Calibri"/>
              </a:rPr>
              <a:t>tips</a:t>
            </a: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 y formatos sobre:</a:t>
            </a:r>
          </a:p>
          <a:p>
            <a:endParaRPr lang="es-CO" dirty="0">
              <a:solidFill>
                <a:schemeClr val="dk1"/>
              </a:solidFill>
              <a:latin typeface="+mj-lt"/>
              <a:cs typeface="Calibri"/>
            </a:endParaRPr>
          </a:p>
          <a:p>
            <a:pPr marL="285750" indent="-285750">
              <a:buClr>
                <a:srgbClr val="1CCBC4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Gestión de inventario</a:t>
            </a:r>
          </a:p>
          <a:p>
            <a:pPr marL="285750" indent="-285750">
              <a:buClr>
                <a:srgbClr val="1CCBC4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Recepción y entrega de mercancía</a:t>
            </a:r>
          </a:p>
          <a:p>
            <a:pPr marL="285750" indent="-285750">
              <a:buClr>
                <a:srgbClr val="1CCBC4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Recomendaciones comerciales</a:t>
            </a:r>
          </a:p>
          <a:p>
            <a:pPr marL="285750" indent="-285750">
              <a:buClr>
                <a:srgbClr val="1CCBC4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Retroalimentación de las percepciones del mercado</a:t>
            </a:r>
          </a:p>
          <a:p>
            <a:pPr marL="285750" indent="-285750">
              <a:buClr>
                <a:srgbClr val="1CCBC4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Sugerencias a mejorar del producto</a:t>
            </a:r>
          </a:p>
          <a:p>
            <a:pPr marL="285750" indent="-285750">
              <a:buClr>
                <a:srgbClr val="1CCBC4"/>
              </a:buClr>
              <a:buFont typeface="Wingdings" pitchFamily="2" charset="2"/>
              <a:buChar char="§"/>
            </a:pPr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Estrategias comerciales que ayudarán a fortalecer la experiencia en este espacio. </a:t>
            </a:r>
          </a:p>
          <a:p>
            <a:endParaRPr lang="es-CO" dirty="0">
              <a:solidFill>
                <a:schemeClr val="dk1"/>
              </a:solidFill>
              <a:latin typeface="+mj-lt"/>
              <a:cs typeface="Calibri"/>
            </a:endParaRPr>
          </a:p>
          <a:p>
            <a:r>
              <a:rPr lang="es-CO" dirty="0">
                <a:solidFill>
                  <a:schemeClr val="dk1"/>
                </a:solidFill>
                <a:latin typeface="+mj-lt"/>
                <a:cs typeface="Calibri"/>
              </a:rPr>
              <a:t>Además podrás acceder a los servicios de asesoría y capacitación por parte de las áreas Desarrollo Empresarial,  Diseño e Innovación y Comercialización en caso de requerirlo. </a:t>
            </a:r>
          </a:p>
        </p:txBody>
      </p:sp>
    </p:spTree>
    <p:extLst>
      <p:ext uri="{BB962C8B-B14F-4D97-AF65-F5344CB8AC3E}">
        <p14:creationId xmlns:p14="http://schemas.microsoft.com/office/powerpoint/2010/main" val="1793876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7651845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Revisa los costos de tus productos 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311178"/>
              </p:ext>
            </p:extLst>
          </p:nvPr>
        </p:nvGraphicFramePr>
        <p:xfrm>
          <a:off x="353414" y="1121043"/>
          <a:ext cx="11545823" cy="5334161"/>
        </p:xfrm>
        <a:graphic>
          <a:graphicData uri="http://schemas.openxmlformats.org/drawingml/2006/table">
            <a:tbl>
              <a:tblPr firstRow="1" firstCol="1" bandRow="1"/>
              <a:tblGrid>
                <a:gridCol w="9324842">
                  <a:extLst>
                    <a:ext uri="{9D8B030D-6E8A-4147-A177-3AD203B41FA5}">
                      <a16:colId xmlns:a16="http://schemas.microsoft.com/office/drawing/2014/main" val="1341384289"/>
                    </a:ext>
                  </a:extLst>
                </a:gridCol>
                <a:gridCol w="410966">
                  <a:extLst>
                    <a:ext uri="{9D8B030D-6E8A-4147-A177-3AD203B41FA5}">
                      <a16:colId xmlns:a16="http://schemas.microsoft.com/office/drawing/2014/main" val="3409180698"/>
                    </a:ext>
                  </a:extLst>
                </a:gridCol>
                <a:gridCol w="420685">
                  <a:extLst>
                    <a:ext uri="{9D8B030D-6E8A-4147-A177-3AD203B41FA5}">
                      <a16:colId xmlns:a16="http://schemas.microsoft.com/office/drawing/2014/main" val="3595984871"/>
                    </a:ext>
                  </a:extLst>
                </a:gridCol>
                <a:gridCol w="1389330">
                  <a:extLst>
                    <a:ext uri="{9D8B030D-6E8A-4147-A177-3AD203B41FA5}">
                      <a16:colId xmlns:a16="http://schemas.microsoft.com/office/drawing/2014/main" val="13922165"/>
                    </a:ext>
                  </a:extLst>
                </a:gridCol>
              </a:tblGrid>
              <a:tr h="445161">
                <a:tc>
                  <a:txBody>
                    <a:bodyPr/>
                    <a:lstStyle/>
                    <a:p>
                      <a:pPr indent="-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20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¿INCLUYES EN EL COSTO Y PRECIO DE TU PRODUCTO?</a:t>
                      </a:r>
                      <a:endParaRPr lang="es-ES" sz="20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</a:t>
                      </a:r>
                      <a:endParaRPr lang="es-ES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</a:t>
                      </a:r>
                      <a:endParaRPr lang="es-ES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OBSERVACIÓN /NO APLICA</a:t>
                      </a:r>
                      <a:endParaRPr lang="es-ES" sz="12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981984"/>
                  </a:ext>
                </a:extLst>
              </a:tr>
              <a:tr h="209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Materias primas requeridas para cada producto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4913080"/>
                  </a:ext>
                </a:extLst>
              </a:tr>
              <a:tr h="428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Costos Indirectos de Fabricación (CIF) de los productos (empaque, marquilla, etiqueta, </a:t>
                      </a:r>
                      <a:r>
                        <a:rPr lang="es-CO" sz="12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sticker</a:t>
                      </a: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 arrendamiento de la maquinaria utilizada en el proceso de producción, algunos materiales que no puede asignarse fácilmente al producto, etc.)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2653165"/>
                  </a:ext>
                </a:extLst>
              </a:tr>
              <a:tr h="13055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Costos y gastos </a:t>
                      </a:r>
                      <a:r>
                        <a:rPr lang="es-CO" sz="1200" u="sng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fijos y variables administrativos y financieros mensuales asociados a la empresa: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Arriendo por uso del lugar de operaciones - Servicios públicos promedio por uso del espacio de funcionamiento - Internet para uso en las actividades de la empresa, </a:t>
                      </a: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implementos de aseo y cafetería de la empresa, </a:t>
                      </a: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Celular para uso en las actividades operativas de la empresa - Mantenimiento de equipos de la empresa - Amortización de depreciación por uso de los equipos operativos – Gastos y comisiones Bancarias por transacciones empresa – selección de personal- etc. Impuestos y gastos legales: Cámara de comercio (Valor mensual de la renovación) -Industria y Comercio. Gastos de créditos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8378781"/>
                  </a:ext>
                </a:extLst>
              </a:tr>
              <a:tr h="86713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Costos y gastos </a:t>
                      </a:r>
                      <a:r>
                        <a:rPr lang="es-CO" sz="1200" u="sng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fijos y variables de comercialización y distribución mensuales asociados a la empresa: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Publicidad – pauta - marketing Digital  - Participación en ferias – Capacitación – Transporte y reparto – comisiones y costos de intermediación – costos de pagos - gastos de viaje,</a:t>
                      </a:r>
                      <a:r>
                        <a:rPr lang="es-ES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muestras, promociones, comisiones, investigación de mercados, gastos de almacenaje, estiba, conservación, seguros, etc.</a:t>
                      </a: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43318613"/>
                  </a:ext>
                </a:extLst>
              </a:tr>
              <a:tr h="428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Tiempo necesario para producir y terminar cada producto para la venta (producción, acabado, calidad, empaque, distribución, comercialización, etc.)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3618713"/>
                  </a:ext>
                </a:extLst>
              </a:tr>
              <a:tr h="209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Valor de la mano de obra requerida para cada producto al destajo (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 trabajo a destajo es aquel que es remunerado por la producción obtenida y no por el tiempo dedicado. Es decir, el empleado no recibe, como es usual, un salario fijo por cada hora trabajada sino el pago por cada producto entregado.)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0352170"/>
                  </a:ext>
                </a:extLst>
              </a:tr>
              <a:tr h="209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Valor de la mano de obra requerida para cada producto con prestaciones legales (ver detalle)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02022010"/>
                  </a:ext>
                </a:extLst>
              </a:tr>
              <a:tr h="209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Número y costo de las horas que dedicas a realizar actividades de la empresa 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769622"/>
                  </a:ext>
                </a:extLst>
              </a:tr>
              <a:tr h="209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Margen de rentabilidad por producto(margen de contribución) (V/r en pesos y %)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1827075"/>
                  </a:ext>
                </a:extLst>
              </a:tr>
              <a:tr h="428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Valor de la comisión de las tiendas y espacios comerciales (física/virtual) para negociar el precio base de liquidación y el precio final para el cliente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6511530"/>
                  </a:ext>
                </a:extLst>
              </a:tr>
              <a:tr h="2094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Impuestos: IVA - Retención en la fuente, 4*1.000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s-ES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99" marR="32399" marT="0" marB="0"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0697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50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353414" y="1133083"/>
          <a:ext cx="10899649" cy="2033478"/>
        </p:xfrm>
        <a:graphic>
          <a:graphicData uri="http://schemas.openxmlformats.org/drawingml/2006/table">
            <a:tbl>
              <a:tblPr firstRow="1" firstCol="1" bandRow="1"/>
              <a:tblGrid>
                <a:gridCol w="8294999">
                  <a:extLst>
                    <a:ext uri="{9D8B030D-6E8A-4147-A177-3AD203B41FA5}">
                      <a16:colId xmlns:a16="http://schemas.microsoft.com/office/drawing/2014/main" val="1341384289"/>
                    </a:ext>
                  </a:extLst>
                </a:gridCol>
                <a:gridCol w="587948">
                  <a:extLst>
                    <a:ext uri="{9D8B030D-6E8A-4147-A177-3AD203B41FA5}">
                      <a16:colId xmlns:a16="http://schemas.microsoft.com/office/drawing/2014/main" val="3409180698"/>
                    </a:ext>
                  </a:extLst>
                </a:gridCol>
                <a:gridCol w="705127">
                  <a:extLst>
                    <a:ext uri="{9D8B030D-6E8A-4147-A177-3AD203B41FA5}">
                      <a16:colId xmlns:a16="http://schemas.microsoft.com/office/drawing/2014/main" val="3595984871"/>
                    </a:ext>
                  </a:extLst>
                </a:gridCol>
                <a:gridCol w="1311575">
                  <a:extLst>
                    <a:ext uri="{9D8B030D-6E8A-4147-A177-3AD203B41FA5}">
                      <a16:colId xmlns:a16="http://schemas.microsoft.com/office/drawing/2014/main" val="13922165"/>
                    </a:ext>
                  </a:extLst>
                </a:gridCol>
              </a:tblGrid>
              <a:tr h="328520">
                <a:tc>
                  <a:txBody>
                    <a:bodyPr/>
                    <a:lstStyle/>
                    <a:p>
                      <a:pPr indent="-381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OTRAS VARIABLES</a:t>
                      </a:r>
                      <a:endParaRPr lang="es-E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OBSERVACIÓN /NO APLICA</a:t>
                      </a:r>
                      <a:endParaRPr lang="es-ES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CB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409781"/>
                  </a:ext>
                </a:extLst>
              </a:tr>
              <a:tr h="5184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¿Conoces la cantidad de unidades o valor que se debe vender mensualmente para cubrir los costos y gastos?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(Punto de equilibrio cero y el ideal) 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5788549"/>
                  </a:ext>
                </a:extLst>
              </a:tr>
              <a:tr h="657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¿Tienes identificados precio mínimo de venta de cada producto, márgenes de descuento y de negociación?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(Ejemplo: Precio o porcentaje de descuento para ventas entre 5-10 unidades)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1452931"/>
                  </a:ext>
                </a:extLst>
              </a:tr>
              <a:tr h="3837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¿Conoces el precio de productos similares disponibles en el mercado?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3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9503579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/>
        </p:nvGraphicFramePr>
        <p:xfrm>
          <a:off x="353414" y="3429000"/>
          <a:ext cx="6160402" cy="2115825"/>
        </p:xfrm>
        <a:graphic>
          <a:graphicData uri="http://schemas.openxmlformats.org/drawingml/2006/table">
            <a:tbl>
              <a:tblPr firstRow="1" firstCol="1" bandRow="1"/>
              <a:tblGrid>
                <a:gridCol w="3622685">
                  <a:extLst>
                    <a:ext uri="{9D8B030D-6E8A-4147-A177-3AD203B41FA5}">
                      <a16:colId xmlns:a16="http://schemas.microsoft.com/office/drawing/2014/main" val="4094379305"/>
                    </a:ext>
                  </a:extLst>
                </a:gridCol>
                <a:gridCol w="1181528">
                  <a:extLst>
                    <a:ext uri="{9D8B030D-6E8A-4147-A177-3AD203B41FA5}">
                      <a16:colId xmlns:a16="http://schemas.microsoft.com/office/drawing/2014/main" val="3613998560"/>
                    </a:ext>
                  </a:extLst>
                </a:gridCol>
                <a:gridCol w="1356189">
                  <a:extLst>
                    <a:ext uri="{9D8B030D-6E8A-4147-A177-3AD203B41FA5}">
                      <a16:colId xmlns:a16="http://schemas.microsoft.com/office/drawing/2014/main" val="41998303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Detalle prestaciones legales empleados</a:t>
                      </a:r>
                      <a:endParaRPr lang="es-ES" sz="11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Valor mes 2021</a:t>
                      </a:r>
                      <a:endParaRPr lang="es-ES" sz="11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Valor Hora</a:t>
                      </a:r>
                      <a:endParaRPr lang="es-ES" sz="11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8354782"/>
                  </a:ext>
                </a:extLst>
              </a:tr>
              <a:tr h="13462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Salario mínimo legal vigente /Equivalente a 240 horas </a:t>
                      </a:r>
                      <a:endParaRPr lang="es-ES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$1.000.000  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b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$4.167</a:t>
                      </a:r>
                      <a:endParaRPr lang="es-ES" sz="11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19613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(+)Subsidio de transporte</a:t>
                      </a:r>
                      <a:r>
                        <a:rPr lang="es-CO" sz="1100" b="1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$117.172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$488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506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(+)Factor seguridad social (Salud, Pensión, Arl)-Riesgo </a:t>
                      </a:r>
                      <a:r>
                        <a:rPr lang="es-CO" sz="11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21,0%</a:t>
                      </a:r>
                      <a:endParaRPr lang="es-ES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$875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18823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(+)</a:t>
                      </a:r>
                      <a:r>
                        <a:rPr lang="es-CO" sz="11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Parafiscales(SENA, ICBF, Caja de compensación) </a:t>
                      </a:r>
                      <a:r>
                        <a:rPr lang="es-CO" sz="11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9,00%</a:t>
                      </a:r>
                      <a:endParaRPr lang="es-ES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$375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9800945"/>
                  </a:ext>
                </a:extLst>
              </a:tr>
              <a:tr h="379987">
                <a:tc>
                  <a:txBody>
                    <a:bodyPr/>
                    <a:lstStyle/>
                    <a:p>
                      <a:pPr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(+)</a:t>
                      </a:r>
                      <a:r>
                        <a:rPr lang="es-CO" sz="1100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Factor prestaciones sociales </a:t>
                      </a:r>
                      <a:r>
                        <a:rPr lang="es-CO" sz="1100" b="1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21,83%</a:t>
                      </a:r>
                      <a:endParaRPr lang="es-ES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1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$901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06047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(=) SALARIO MIN MENSUAL NETO/Equivalente a 240 horas 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$1.117.172 (Aprox.)  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$6.806</a:t>
                      </a:r>
                      <a:endParaRPr lang="es-ES" sz="11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0672184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 txBox="1">
            <a:spLocks/>
          </p:cNvSpPr>
          <p:nvPr/>
        </p:nvSpPr>
        <p:spPr>
          <a:xfrm>
            <a:off x="304800" y="237119"/>
            <a:ext cx="7651845" cy="636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CBC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CO"/>
              <a:t>Revisa los costos de tus productos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94353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2913D-1B35-E14F-8782-9AA295E350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/>
              <a:t>Propuesta de productos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5DB9C0-4EBA-9E43-B984-90F8926BC3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s-CO" dirty="0"/>
              <a:t>A continuación podrás presentar las fotografías e información de los productos que deseas postular.</a:t>
            </a:r>
          </a:p>
          <a:p>
            <a:endParaRPr lang="es-CO" dirty="0"/>
          </a:p>
          <a:p>
            <a:r>
              <a:rPr lang="es-CO" i="1" dirty="0"/>
              <a:t>Puedes usar tantas diapositivas como sea necesario</a:t>
            </a:r>
          </a:p>
        </p:txBody>
      </p:sp>
    </p:spTree>
    <p:extLst>
      <p:ext uri="{BB962C8B-B14F-4D97-AF65-F5344CB8AC3E}">
        <p14:creationId xmlns:p14="http://schemas.microsoft.com/office/powerpoint/2010/main" val="10895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5685181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Nombre del producto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A844F3A-8594-8F4C-9F7A-D3CC076B475C}"/>
              </a:ext>
            </a:extLst>
          </p:cNvPr>
          <p:cNvSpPr txBox="1"/>
          <p:nvPr/>
        </p:nvSpPr>
        <p:spPr>
          <a:xfrm>
            <a:off x="353413" y="996753"/>
            <a:ext cx="6667872" cy="535531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CO" sz="1800" dirty="0"/>
              <a:t>Medidas: </a:t>
            </a:r>
          </a:p>
          <a:p>
            <a:r>
              <a:rPr lang="es-CO" sz="1800" dirty="0"/>
              <a:t>Técnica de elaboración: </a:t>
            </a:r>
          </a:p>
          <a:p>
            <a:r>
              <a:rPr lang="es-CO" sz="1800" dirty="0"/>
              <a:t>Materiales: </a:t>
            </a:r>
          </a:p>
          <a:p>
            <a:r>
              <a:rPr lang="es-ES" sz="1800" dirty="0"/>
              <a:t>Características: </a:t>
            </a:r>
          </a:p>
          <a:p>
            <a:r>
              <a:rPr lang="es-ES" sz="1800" dirty="0"/>
              <a:t>Funcionalidad:</a:t>
            </a:r>
          </a:p>
          <a:p>
            <a:r>
              <a:rPr lang="es-ES" sz="1800" dirty="0"/>
              <a:t>Tiempo empleado para la elaboración: </a:t>
            </a:r>
            <a:endParaRPr lang="es-CO" sz="1800" dirty="0"/>
          </a:p>
          <a:p>
            <a:r>
              <a:rPr lang="es-CO" sz="1800" dirty="0"/>
              <a:t>Precio para De mis manos:</a:t>
            </a:r>
          </a:p>
          <a:p>
            <a:r>
              <a:rPr lang="es-CO" sz="1800" dirty="0"/>
              <a:t>Precio sugerido al público:</a:t>
            </a:r>
          </a:p>
          <a:p>
            <a:r>
              <a:rPr lang="es-MX" sz="1800" dirty="0"/>
              <a:t>Fórmula: costo/0,80*1,19</a:t>
            </a:r>
          </a:p>
          <a:p>
            <a:r>
              <a:rPr lang="es-MX" sz="1800" dirty="0"/>
              <a:t>Fórmula categoría alimentos y cosméticos: costo/0,85*1,19</a:t>
            </a:r>
          </a:p>
          <a:p>
            <a:r>
              <a:rPr lang="es-CO" sz="1800" dirty="0"/>
              <a:t>Aplica IVA: Sí/No</a:t>
            </a:r>
          </a:p>
          <a:p>
            <a:r>
              <a:rPr lang="es-CO" sz="1800" dirty="0"/>
              <a:t>Instagram: </a:t>
            </a:r>
          </a:p>
          <a:p>
            <a:r>
              <a:rPr lang="es-CO" sz="1800" dirty="0"/>
              <a:t>Recomendaciones de exhibición (si existe alguna):</a:t>
            </a:r>
          </a:p>
          <a:p>
            <a:r>
              <a:rPr lang="es-CO" sz="1800" dirty="0"/>
              <a:t>Recomendaciones de uso, almacenamiento u otra (si existe alguna):</a:t>
            </a:r>
            <a:endParaRPr lang="es-ES" sz="1800" dirty="0"/>
          </a:p>
          <a:p>
            <a:endParaRPr lang="es-ES" sz="1800" dirty="0"/>
          </a:p>
          <a:p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 eres empresario de régimen común recuerda que el costo para la Tienda De Mis Manos es antes de IVA.</a:t>
            </a:r>
          </a:p>
          <a:p>
            <a:endParaRPr lang="es-C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Bríndanos una descripción lo más detallada posible del producto.</a:t>
            </a:r>
            <a:endParaRPr lang="es-CO" sz="1800" dirty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5871051-89AF-5F43-A515-B7B0E81C0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1285" y="1105754"/>
            <a:ext cx="4437585" cy="403569"/>
          </a:xfrm>
        </p:spPr>
        <p:txBody>
          <a:bodyPr>
            <a:normAutofit lnSpcReduction="10000"/>
          </a:bodyPr>
          <a:lstStyle/>
          <a:p>
            <a:pPr algn="ctr"/>
            <a:r>
              <a:rPr lang="es-CO" dirty="0"/>
              <a:t>Fotografías</a:t>
            </a:r>
          </a:p>
        </p:txBody>
      </p:sp>
    </p:spTree>
    <p:extLst>
      <p:ext uri="{BB962C8B-B14F-4D97-AF65-F5344CB8AC3E}">
        <p14:creationId xmlns:p14="http://schemas.microsoft.com/office/powerpoint/2010/main" val="3168536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16ED6-282E-6446-B883-05D1EC324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37119"/>
            <a:ext cx="5685181" cy="636105"/>
          </a:xfrm>
        </p:spPr>
        <p:txBody>
          <a:bodyPr>
            <a:normAutofit fontScale="90000"/>
          </a:bodyPr>
          <a:lstStyle/>
          <a:p>
            <a:r>
              <a:rPr lang="es-CO" dirty="0"/>
              <a:t>Nombre del producto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0124079A-8374-6246-9DCA-120C108AF36E}"/>
              </a:ext>
            </a:extLst>
          </p:cNvPr>
          <p:cNvCxnSpPr/>
          <p:nvPr/>
        </p:nvCxnSpPr>
        <p:spPr>
          <a:xfrm>
            <a:off x="353414" y="873224"/>
            <a:ext cx="9418320" cy="0"/>
          </a:xfrm>
          <a:prstGeom prst="line">
            <a:avLst/>
          </a:prstGeom>
          <a:ln w="19050">
            <a:solidFill>
              <a:srgbClr val="F5B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BA844F3A-8594-8F4C-9F7A-D3CC076B475C}"/>
              </a:ext>
            </a:extLst>
          </p:cNvPr>
          <p:cNvSpPr txBox="1"/>
          <p:nvPr/>
        </p:nvSpPr>
        <p:spPr>
          <a:xfrm>
            <a:off x="353413" y="996753"/>
            <a:ext cx="6667872" cy="5355312"/>
          </a:xfrm>
          <a:prstGeom prst="rect">
            <a:avLst/>
          </a:prstGeom>
          <a:noFill/>
          <a:ln w="19050">
            <a:noFill/>
            <a:prstDash val="solid"/>
          </a:ln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CO" sz="1800" dirty="0"/>
              <a:t>Medidas: </a:t>
            </a:r>
          </a:p>
          <a:p>
            <a:r>
              <a:rPr lang="es-CO" sz="1800" dirty="0"/>
              <a:t>Técnica de elaboración: </a:t>
            </a:r>
          </a:p>
          <a:p>
            <a:r>
              <a:rPr lang="es-CO" sz="1800" dirty="0"/>
              <a:t>Materiales: </a:t>
            </a:r>
          </a:p>
          <a:p>
            <a:r>
              <a:rPr lang="es-ES" sz="1800" dirty="0"/>
              <a:t>Características: </a:t>
            </a:r>
          </a:p>
          <a:p>
            <a:r>
              <a:rPr lang="es-ES" sz="1800" dirty="0"/>
              <a:t>Funcionalidad:</a:t>
            </a:r>
          </a:p>
          <a:p>
            <a:r>
              <a:rPr lang="es-ES" sz="1800" dirty="0"/>
              <a:t>Tiempo empleado para la elaboración: </a:t>
            </a:r>
            <a:endParaRPr lang="es-CO" sz="1800" dirty="0"/>
          </a:p>
          <a:p>
            <a:r>
              <a:rPr lang="es-CO" sz="1800" dirty="0"/>
              <a:t>Precio para De mis manos:</a:t>
            </a:r>
          </a:p>
          <a:p>
            <a:r>
              <a:rPr lang="es-CO" sz="1800" dirty="0"/>
              <a:t>Precio sugerido al público:</a:t>
            </a:r>
          </a:p>
          <a:p>
            <a:r>
              <a:rPr lang="es-MX" sz="1800" dirty="0"/>
              <a:t>Fórmula: costo/0,80*1,19</a:t>
            </a:r>
          </a:p>
          <a:p>
            <a:r>
              <a:rPr lang="es-MX" sz="1800" dirty="0"/>
              <a:t>Fórmula categoría alimentos y cosméticos: costo/0,85*1,19</a:t>
            </a:r>
          </a:p>
          <a:p>
            <a:r>
              <a:rPr lang="es-CO" sz="1800" dirty="0"/>
              <a:t>Aplica IVA: Sí/No</a:t>
            </a:r>
          </a:p>
          <a:p>
            <a:r>
              <a:rPr lang="es-CO" sz="1800" dirty="0"/>
              <a:t>Instagram: </a:t>
            </a:r>
          </a:p>
          <a:p>
            <a:r>
              <a:rPr lang="es-CO" sz="1800" dirty="0"/>
              <a:t>Recomendaciones de exhibición (si existe alguna):</a:t>
            </a:r>
          </a:p>
          <a:p>
            <a:r>
              <a:rPr lang="es-CO" sz="1800" dirty="0"/>
              <a:t>Recomendaciones de uso, almacenamiento u otra (si existe alguna):</a:t>
            </a:r>
            <a:endParaRPr lang="es-ES" sz="1800" dirty="0"/>
          </a:p>
          <a:p>
            <a:endParaRPr lang="es-ES" sz="1800" dirty="0"/>
          </a:p>
          <a:p>
            <a:r>
              <a:rPr lang="es-CO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 eres empresario de régimen común recuerda que el costo para la Tienda De Mis Manos es antes de IVA.</a:t>
            </a:r>
          </a:p>
          <a:p>
            <a:endParaRPr lang="es-C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s-E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Bríndanos una descripción lo más detallada posible del producto.</a:t>
            </a:r>
            <a:endParaRPr lang="es-CO" sz="1800" dirty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E5871051-89AF-5F43-A515-B7B0E81C0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1285" y="1105754"/>
            <a:ext cx="4437585" cy="403569"/>
          </a:xfrm>
        </p:spPr>
        <p:txBody>
          <a:bodyPr>
            <a:normAutofit lnSpcReduction="10000"/>
          </a:bodyPr>
          <a:lstStyle/>
          <a:p>
            <a:pPr algn="ctr"/>
            <a:r>
              <a:rPr lang="es-CO" dirty="0"/>
              <a:t>Fotografías</a:t>
            </a:r>
          </a:p>
        </p:txBody>
      </p:sp>
    </p:spTree>
    <p:extLst>
      <p:ext uri="{BB962C8B-B14F-4D97-AF65-F5344CB8AC3E}">
        <p14:creationId xmlns:p14="http://schemas.microsoft.com/office/powerpoint/2010/main" val="19494298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6063</TotalTime>
  <Words>2185</Words>
  <Application>Microsoft Macintosh PowerPoint</Application>
  <PresentationFormat>Panorámica</PresentationFormat>
  <Paragraphs>275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Tema de Office</vt:lpstr>
      <vt:lpstr>Presentación de PowerPoint</vt:lpstr>
      <vt:lpstr>Bienvenid@ a las Tiendas De Mis Manos: Laboratorio comercial</vt:lpstr>
      <vt:lpstr>Presentación de PowerPoint</vt:lpstr>
      <vt:lpstr>Presentación de PowerPoint</vt:lpstr>
      <vt:lpstr>Revisa los costos de tus productos </vt:lpstr>
      <vt:lpstr>Presentación de PowerPoint</vt:lpstr>
      <vt:lpstr>Propuesta de productos</vt:lpstr>
      <vt:lpstr>Nombre del producto</vt:lpstr>
      <vt:lpstr>Nombre del producto</vt:lpstr>
      <vt:lpstr>Nombre del producto</vt:lpstr>
      <vt:lpstr>Formatos disponibles</vt:lpstr>
      <vt:lpstr>Estamos para acompañarte </vt:lpstr>
      <vt:lpstr>Espacios exclusivo para el Comité Evaluador</vt:lpstr>
      <vt:lpstr>Evaluación y observaciones Diseño e innovación</vt:lpstr>
      <vt:lpstr>Evaluación y observaciones Desarrollo Empresarial</vt:lpstr>
      <vt:lpstr>Evaluación y observaciones Comercial</vt:lpstr>
      <vt:lpstr>Evaluación y observaciones Final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JARAMILLO GUZMAN</dc:creator>
  <cp:lastModifiedBy>Paola Andrea Cardona Franco</cp:lastModifiedBy>
  <cp:revision>43</cp:revision>
  <dcterms:created xsi:type="dcterms:W3CDTF">2021-02-18T21:37:18Z</dcterms:created>
  <dcterms:modified xsi:type="dcterms:W3CDTF">2022-05-17T19:51:58Z</dcterms:modified>
</cp:coreProperties>
</file>